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9" r:id="rId2"/>
    <p:sldId id="268" r:id="rId3"/>
    <p:sldId id="266" r:id="rId4"/>
    <p:sldId id="267" r:id="rId5"/>
    <p:sldId id="264" r:id="rId6"/>
    <p:sldId id="265" r:id="rId7"/>
    <p:sldId id="27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4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96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7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1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489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0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391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0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0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36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0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6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2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8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10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7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77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40B511-0EA8-4DF5-A63E-7B5DD6A64CBE}" type="datetimeFigureOut">
              <a:rPr lang="hu-HU" smtClean="0"/>
              <a:t>2016.11.18.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404E73-8F8C-473A-A739-58C9380ED48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5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uca@chem.elte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lTO0_haUTzizvcqX1-s2SiJnXB6eo-JagONY6SKoN-O8bOw/viewfo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92398" y="1692323"/>
            <a:ext cx="6815669" cy="1694342"/>
          </a:xfrm>
        </p:spPr>
        <p:txBody>
          <a:bodyPr/>
          <a:lstStyle/>
          <a:p>
            <a:r>
              <a:rPr lang="hu-HU" b="1" dirty="0" smtClean="0"/>
              <a:t>Komplex?</a:t>
            </a:r>
            <a:br>
              <a:rPr lang="hu-HU" b="1" dirty="0" smtClean="0"/>
            </a:br>
            <a:r>
              <a:rPr lang="hu-HU" b="1" dirty="0"/>
              <a:t>T</a:t>
            </a:r>
            <a:r>
              <a:rPr lang="hu-HU" b="1" dirty="0" smtClean="0"/>
              <a:t>ermészettudomány?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575709"/>
            <a:ext cx="6815669" cy="1760565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hu-HU" sz="2400" b="1" dirty="0" smtClean="0"/>
              <a:t>A természettudományos kultúra helyzete a szakgimnáziumokban a tanterv átalakítása után</a:t>
            </a:r>
          </a:p>
          <a:p>
            <a:pPr algn="l">
              <a:spcAft>
                <a:spcPts val="0"/>
              </a:spcAft>
            </a:pPr>
            <a:r>
              <a:rPr lang="hu-HU" sz="2400" b="1" dirty="0" smtClean="0"/>
              <a:t>Az ELFT Tanácsának ülése, 2016. </a:t>
            </a:r>
            <a:r>
              <a:rPr lang="hu-HU" sz="2400" b="1" dirty="0"/>
              <a:t>n</a:t>
            </a:r>
            <a:r>
              <a:rPr lang="hu-HU" sz="2400" b="1" dirty="0" smtClean="0"/>
              <a:t>ovember 19.</a:t>
            </a:r>
          </a:p>
          <a:p>
            <a:pPr algn="l">
              <a:spcAft>
                <a:spcPts val="0"/>
              </a:spcAft>
            </a:pPr>
            <a:r>
              <a:rPr lang="hu-HU" sz="2400" b="1" dirty="0"/>
              <a:t>Szalay Luca (</a:t>
            </a:r>
            <a:r>
              <a:rPr lang="hu-HU" sz="2400" b="1" dirty="0" err="1" smtClean="0">
                <a:hlinkClick r:id="rId2"/>
              </a:rPr>
              <a:t>luca</a:t>
            </a:r>
            <a:r>
              <a:rPr lang="hu-HU" sz="2400" b="1" dirty="0" smtClean="0">
                <a:hlinkClick r:id="rId2"/>
              </a:rPr>
              <a:t>@</a:t>
            </a:r>
            <a:r>
              <a:rPr lang="hu-HU" sz="2400" b="1" dirty="0" err="1" smtClean="0">
                <a:hlinkClick r:id="rId2"/>
              </a:rPr>
              <a:t>chem.elte.hu</a:t>
            </a:r>
            <a:r>
              <a:rPr lang="hu-HU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842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Tények és vélemények a komplex természettudomány tárgy tanításáról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662" y="2715904"/>
            <a:ext cx="10822676" cy="3643954"/>
          </a:xfrm>
        </p:spPr>
        <p:txBody>
          <a:bodyPr>
            <a:normAutofit/>
          </a:bodyPr>
          <a:lstStyle/>
          <a:p>
            <a:r>
              <a:rPr lang="hu-HU" sz="2600" b="1" dirty="0" smtClean="0"/>
              <a:t>Online kérdőív a 2016. szeptemberétől a szakgimnáziumokban tanított komplex természettudomány tantárgyról: </a:t>
            </a:r>
            <a:r>
              <a:rPr lang="hu-HU" sz="2600" b="1" dirty="0">
                <a:hlinkClick r:id="rId2"/>
              </a:rPr>
              <a:t>https://</a:t>
            </a:r>
            <a:r>
              <a:rPr lang="hu-HU" sz="2600" b="1" dirty="0" smtClean="0">
                <a:hlinkClick r:id="rId2"/>
              </a:rPr>
              <a:t>docs.google.com/forms/d/e/1FAIpQLSelTO0_haUTzizvcqX1-s2SiJnXB6eo-JagONY6SKoN-O8bOw/viewform</a:t>
            </a:r>
            <a:r>
              <a:rPr lang="hu-HU" sz="2600" b="1" dirty="0" smtClean="0"/>
              <a:t> </a:t>
            </a:r>
          </a:p>
          <a:p>
            <a:r>
              <a:rPr lang="hu-HU" sz="2600" b="1" dirty="0" smtClean="0"/>
              <a:t>Kitöltve: 2016. nov. 6-16. között</a:t>
            </a:r>
          </a:p>
          <a:p>
            <a:r>
              <a:rPr lang="hu-HU" sz="2600" b="1" dirty="0" smtClean="0"/>
              <a:t>81 válasz (egy iskolából egy választ kértünk)</a:t>
            </a:r>
          </a:p>
          <a:p>
            <a:r>
              <a:rPr lang="hu-HU" sz="2600" b="1" dirty="0" smtClean="0"/>
              <a:t>Nem reprezentatív minta, de azért sokatmondó…</a:t>
            </a:r>
          </a:p>
        </p:txBody>
      </p:sp>
    </p:spTree>
    <p:extLst>
      <p:ext uri="{BB962C8B-B14F-4D97-AF65-F5344CB8AC3E}">
        <p14:creationId xmlns:p14="http://schemas.microsoft.com/office/powerpoint/2010/main" val="288142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8925" y="545405"/>
            <a:ext cx="9601196" cy="62830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Tényleg komplex? (1.)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927" y="1173709"/>
            <a:ext cx="9040364" cy="52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9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2572" y="559051"/>
            <a:ext cx="9601196" cy="65559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Tényleg komplex?</a:t>
            </a:r>
            <a:r>
              <a:rPr lang="hu-HU" b="1" dirty="0" smtClean="0"/>
              <a:t>(2.)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867" y="1077700"/>
            <a:ext cx="8928606" cy="52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8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4208" y="613644"/>
            <a:ext cx="9601196" cy="54641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Tényleg természettudomány? (1.)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706" y="1160060"/>
            <a:ext cx="10367136" cy="51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7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627290"/>
            <a:ext cx="9601196" cy="560065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Tényleg természettudomány? (2.)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653" y="1187355"/>
            <a:ext cx="10453200" cy="50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3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4069" y="63411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Idézetek a szakgimnáziumi </a:t>
            </a:r>
            <a:br>
              <a:rPr lang="hu-HU" b="1" dirty="0" smtClean="0"/>
            </a:br>
            <a:r>
              <a:rPr lang="hu-HU" b="1" dirty="0" smtClean="0"/>
              <a:t>közismereti kerettantervből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6035" y="1937983"/>
            <a:ext cx="10877265" cy="442187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hu-HU" b="1" dirty="0" smtClean="0"/>
              <a:t>5. old.: „Az </a:t>
            </a:r>
            <a:r>
              <a:rPr lang="hu-HU" b="1" dirty="0"/>
              <a:t>a tanuló, </a:t>
            </a:r>
            <a:r>
              <a:rPr lang="hu-HU" b="1" dirty="0">
                <a:solidFill>
                  <a:srgbClr val="FF0000"/>
                </a:solidFill>
              </a:rPr>
              <a:t>aki az ágazathoz kapcsolódó tantárgyként tanul valamilyen </a:t>
            </a:r>
            <a:r>
              <a:rPr lang="hu-HU" b="1" dirty="0" smtClean="0">
                <a:solidFill>
                  <a:srgbClr val="FF0000"/>
                </a:solidFill>
              </a:rPr>
              <a:t>	természettudományos </a:t>
            </a:r>
            <a:r>
              <a:rPr lang="hu-HU" b="1" dirty="0">
                <a:solidFill>
                  <a:srgbClr val="FF0000"/>
                </a:solidFill>
              </a:rPr>
              <a:t>tantárgyat</a:t>
            </a:r>
            <a:r>
              <a:rPr lang="hu-HU" b="1" dirty="0"/>
              <a:t>, képes leírni és magyarázni a természet </a:t>
            </a:r>
            <a:r>
              <a:rPr lang="hu-HU" b="1" dirty="0" smtClean="0"/>
              <a:t>	jelenségeit </a:t>
            </a:r>
            <a:r>
              <a:rPr lang="hu-HU" b="1" dirty="0"/>
              <a:t>és folyamatait</a:t>
            </a:r>
            <a:r>
              <a:rPr lang="hu-HU" b="1" dirty="0" smtClean="0"/>
              <a:t>.”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hu-HU" b="1" dirty="0" smtClean="0">
                <a:solidFill>
                  <a:srgbClr val="FF0000"/>
                </a:solidFill>
              </a:rPr>
              <a:t>		…És a többi tanuló?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hu-HU" b="1" dirty="0" smtClean="0">
                <a:solidFill>
                  <a:schemeClr val="tx1"/>
                </a:solidFill>
              </a:rPr>
              <a:t>48. old.: „</a:t>
            </a:r>
            <a:r>
              <a:rPr lang="hu-HU" b="1" dirty="0" smtClean="0"/>
              <a:t>A tanuló képet kap a </a:t>
            </a:r>
            <a:r>
              <a:rPr lang="hu-HU" b="1" dirty="0" smtClean="0">
                <a:solidFill>
                  <a:srgbClr val="FF0000"/>
                </a:solidFill>
              </a:rPr>
              <a:t>fizika, a természetföldrajz és a biológia </a:t>
            </a:r>
            <a:r>
              <a:rPr lang="hu-HU" b="1" dirty="0" smtClean="0"/>
              <a:t>által vizsgált egyes összefüggésekről, a természettudományos kutatás módszereiről, tudásunk alkalmazásának lehetőségeiről és korlátairól is. 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rgbClr val="FF0000"/>
                </a:solidFill>
              </a:rPr>
              <a:t>	</a:t>
            </a:r>
            <a:r>
              <a:rPr lang="hu-HU" b="1" dirty="0" smtClean="0">
                <a:solidFill>
                  <a:srgbClr val="FF0000"/>
                </a:solidFill>
              </a:rPr>
              <a:t>	…És a kémia?</a:t>
            </a: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hu-HU" b="1" dirty="0"/>
              <a:t>274. old.: „A </a:t>
            </a:r>
            <a:r>
              <a:rPr lang="hu-HU" b="1" dirty="0">
                <a:solidFill>
                  <a:srgbClr val="FF0000"/>
                </a:solidFill>
              </a:rPr>
              <a:t>természettudományos műveltség </a:t>
            </a:r>
            <a:r>
              <a:rPr lang="hu-HU" b="1" dirty="0"/>
              <a:t>az egyén és a társadalom számára is </a:t>
            </a:r>
            <a:r>
              <a:rPr lang="hu-HU" b="1" dirty="0">
                <a:solidFill>
                  <a:srgbClr val="FF0000"/>
                </a:solidFill>
              </a:rPr>
              <a:t>meghatározó </a:t>
            </a:r>
            <a:r>
              <a:rPr lang="hu-HU" b="1" dirty="0"/>
              <a:t>jelentőségű.”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rgbClr val="FF0000"/>
                </a:solidFill>
              </a:rPr>
              <a:t>		…Akkor miért </a:t>
            </a:r>
            <a:r>
              <a:rPr lang="hu-HU" b="1" dirty="0" smtClean="0">
                <a:solidFill>
                  <a:srgbClr val="FF0000"/>
                </a:solidFill>
              </a:rPr>
              <a:t>nem </a:t>
            </a:r>
            <a:r>
              <a:rPr lang="hu-HU" b="1" dirty="0">
                <a:solidFill>
                  <a:srgbClr val="FF0000"/>
                </a:solidFill>
              </a:rPr>
              <a:t>kell tanítani egyes </a:t>
            </a:r>
            <a:r>
              <a:rPr lang="hu-HU" b="1" smtClean="0">
                <a:solidFill>
                  <a:srgbClr val="FF0000"/>
                </a:solidFill>
              </a:rPr>
              <a:t>diákoknak egyáltalán</a:t>
            </a:r>
            <a:r>
              <a:rPr lang="hu-HU" b="1" smtClean="0">
                <a:solidFill>
                  <a:srgbClr val="FF0000"/>
                </a:solidFill>
              </a:rPr>
              <a:t>?</a:t>
            </a:r>
            <a:endParaRPr lang="hu-HU" b="1" dirty="0">
              <a:solidFill>
                <a:srgbClr val="FF0000"/>
              </a:solidFill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60562" y="2483893"/>
            <a:ext cx="8604264" cy="1159466"/>
          </a:xfrm>
        </p:spPr>
        <p:txBody>
          <a:bodyPr/>
          <a:lstStyle/>
          <a:p>
            <a:r>
              <a:rPr lang="hu-HU" b="1" dirty="0"/>
              <a:t>Köszönöm a </a:t>
            </a:r>
            <a:r>
              <a:rPr lang="hu-HU" b="1" dirty="0" smtClean="0"/>
              <a:t>megtisztelő figyelmet</a:t>
            </a:r>
            <a:r>
              <a:rPr lang="hu-HU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047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759</TotalTime>
  <Words>124</Words>
  <Application>Microsoft Office PowerPoint</Application>
  <PresentationFormat>Szélesvásznú</PresentationFormat>
  <Paragraphs>21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Organikus</vt:lpstr>
      <vt:lpstr>Komplex? Természettudomány?</vt:lpstr>
      <vt:lpstr>Tények és vélemények a komplex természettudomány tárgy tanításáról</vt:lpstr>
      <vt:lpstr>Tényleg komplex? (1.)</vt:lpstr>
      <vt:lpstr>Tényleg komplex?(2.)</vt:lpstr>
      <vt:lpstr>Tényleg természettudomány? (1.)</vt:lpstr>
      <vt:lpstr>Tényleg természettudomány? (2.)</vt:lpstr>
      <vt:lpstr>Idézetek a szakgimnáziumi  közismereti kerettantervből</vt:lpstr>
      <vt:lpstr>Köszönöm a megtisztelő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Ali Janka</dc:creator>
  <cp:lastModifiedBy>Luca</cp:lastModifiedBy>
  <cp:revision>53</cp:revision>
  <dcterms:created xsi:type="dcterms:W3CDTF">2016-11-11T09:25:45Z</dcterms:created>
  <dcterms:modified xsi:type="dcterms:W3CDTF">2016-11-18T13:15:52Z</dcterms:modified>
</cp:coreProperties>
</file>